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1" r:id="rId2"/>
    <p:sldId id="316" r:id="rId3"/>
    <p:sldId id="318" r:id="rId4"/>
    <p:sldId id="319" r:id="rId5"/>
    <p:sldId id="320" r:id="rId6"/>
    <p:sldId id="322" r:id="rId7"/>
    <p:sldId id="323" r:id="rId8"/>
    <p:sldId id="324" r:id="rId9"/>
    <p:sldId id="325" r:id="rId10"/>
    <p:sldId id="326" r:id="rId11"/>
    <p:sldId id="327" r:id="rId12"/>
    <p:sldId id="328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</p:embeddedFontLst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49803D-9C30-9842-A5A0-486186D7ADDF}">
          <p14:sldIdLst>
            <p14:sldId id="261"/>
            <p14:sldId id="316"/>
            <p14:sldId id="318"/>
            <p14:sldId id="319"/>
            <p14:sldId id="320"/>
            <p14:sldId id="322"/>
            <p14:sldId id="323"/>
            <p14:sldId id="324"/>
            <p14:sldId id="325"/>
            <p14:sldId id="326"/>
            <p14:sldId id="327"/>
            <p14:sldId id="328"/>
          </p14:sldIdLst>
        </p14:section>
        <p14:section name="Bert and gpt" id="{AD8199D7-B595-E844-A1EC-F2918095E51B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796C"/>
    <a:srgbClr val="000000"/>
    <a:srgbClr val="4472C4"/>
    <a:srgbClr val="EEA6FF"/>
    <a:srgbClr val="B27CC3"/>
    <a:srgbClr val="FFE2BB"/>
    <a:srgbClr val="00B0F0"/>
    <a:srgbClr val="FCDFDF"/>
    <a:srgbClr val="02518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0853"/>
  </p:normalViewPr>
  <p:slideViewPr>
    <p:cSldViewPr snapToGrid="0" snapToObjects="1">
      <p:cViewPr varScale="1">
        <p:scale>
          <a:sx n="101" d="100"/>
          <a:sy n="101" d="100"/>
        </p:scale>
        <p:origin x="1000" y="184"/>
      </p:cViewPr>
      <p:guideLst/>
    </p:cSldViewPr>
  </p:slideViewPr>
  <p:outlineViewPr>
    <p:cViewPr>
      <p:scale>
        <a:sx n="33" d="100"/>
        <a:sy n="33" d="100"/>
      </p:scale>
      <p:origin x="0" y="-2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27.gif>
</file>

<file path=ppt/media/image28.jpg>
</file>

<file path=ppt/media/image29.png>
</file>

<file path=ppt/media/image3.png>
</file>

<file path=ppt/media/image30.png>
</file>

<file path=ppt/media/image31.png>
</file>

<file path=ppt/media/image32.jpg>
</file>

<file path=ppt/media/image33.jpg>
</file>

<file path=ppt/media/image34.png>
</file>

<file path=ppt/media/image35.jp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E349E0-056D-6C49-8AEB-C2611719FC4F}" type="datetimeFigureOut">
              <a:rPr lang="en-FR" smtClean="0"/>
              <a:t>17/02/2022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3D42CB-732F-E54E-A199-F62017512880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339221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1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734402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10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5457434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11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782327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12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113706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2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129181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3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20130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4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2498638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5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6901854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6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554762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7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9590080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8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4496374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D42CB-732F-E54E-A199-F62017512880}" type="slidenum">
              <a:rPr lang="en-FR" smtClean="0"/>
              <a:t>9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176653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C8D7E691-BDA4-524B-A1C4-7A07CFF17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/>
              <a:t>12 May 2021</a:t>
            </a:r>
            <a:endParaRPr lang="en-FR" dirty="0">
              <a:latin typeface="+mj-lt"/>
            </a:endParaRPr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052D9D24-6D58-0347-91FC-5B780107A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FR" dirty="0">
                <a:latin typeface="+mj-lt"/>
              </a:rPr>
              <a:t>Transformers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70CFB2AE-0642-B042-B99A-FAD127D9E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C655F-52EF-3941-B030-299807980754}" type="slidenum">
              <a:rPr lang="en-FR" smtClean="0"/>
              <a:pPr/>
              <a:t>‹#›</a:t>
            </a:fld>
            <a:endParaRPr lang="en-FR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76263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EC910-3F34-FE45-92D1-71C4BB475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7D3666-5198-3E46-8D84-315D96341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90BB5-C0E8-4D4E-B521-76CFDA1A9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 January 2021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5C103-4C6B-9841-BC68-95A585C81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Introduction to Computer Vision - Megi Dervishi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DEFB7-6704-7845-90D7-1D2C0C5A1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C655F-52EF-3941-B030-299807980754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581802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DCAF54-3BAA-6A4F-9037-971AE3D1D2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090E19-514A-EF47-8A7C-1FBECB4AC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B3DF2-9067-2342-AA93-7C2A5C3F7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 January 2021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C4BAA-D166-714C-A3D0-3E9E1B80F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Introduction to Computer Vision - Megi Dervishi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1A17A-375F-D041-99CB-DCFA4FA34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C655F-52EF-3941-B030-299807980754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070408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8EED6-48E2-6443-ACE3-51000D5B51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A50331-87E4-2043-B047-4016A5054B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A4743-8071-124F-8593-AFD38E149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 January 2021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CE397-2F77-8A46-8A10-81B1EF4C5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Introduction to Computer Vision - Megi Dervishi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F8D14-426D-7346-A627-93A7AAAB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C655F-52EF-3941-B030-299807980754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257764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3C06-C08B-3B48-9AF4-A97665C18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5C71B-51C4-7243-AD78-0DF966153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25101-72AE-4641-B820-4DF5D4334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 January 2021</a:t>
            </a:r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88079-DD89-0749-864D-B80D06AFD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Introduction to Computer Vision - Megi Dervishi</a:t>
            </a:r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FFAB1-B401-7845-915E-266F5E705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C655F-52EF-3941-B030-299807980754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878129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8DB04-3E95-9944-B6B9-E71052974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A68AA-47D7-1C45-9672-29264A5A13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F56056-6E39-6D4C-A7C2-93DCC4412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3E5163-7433-264E-A735-CB8009CE9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 January 2021</a:t>
            </a:r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1FD431-276C-3344-8E22-E324E11C0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Introduction to Computer Vision - Megi Dervishi</a:t>
            </a:r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E5531C-94B9-CF4B-9E35-76D359232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C655F-52EF-3941-B030-299807980754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019854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D1531-4C34-0B4F-8663-75B5131EA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629FC9-6E9B-5241-ACBF-BF73B2F4D1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B9DE2D-3DBE-D840-8053-0E09FF078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04F392-BAD8-2A44-9A59-E539C6C5AF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B20C0-ECA4-4B4E-9383-25AE95B48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4B49EE-913E-F740-9058-9B078CE3D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 January 2021</a:t>
            </a:r>
            <a:endParaRPr lang="en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DF5052-C7FB-FD46-8B2F-369089961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Introduction to Computer Vision - Megi Dervishi</a:t>
            </a:r>
            <a:endParaRPr lang="en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3AC854-BA7C-A046-8227-EB82F9758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C655F-52EF-3941-B030-299807980754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26461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7097C-3942-D647-902A-8D847C29F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6A8D8-9ADD-1D42-81EA-643E28B99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 January 2021</a:t>
            </a:r>
            <a:endParaRPr lang="en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C1ADF-32A3-1A45-AF7E-1D6DBB374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Introduction to Computer Vision - Megi Dervishi</a:t>
            </a:r>
            <a:endParaRPr lang="en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FD7276-6CFA-784E-8A3B-07B91FEF2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C655F-52EF-3941-B030-299807980754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705048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A57FC1-0248-E240-8649-205DFC13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 January 2021</a:t>
            </a:r>
            <a:endParaRPr lang="en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FC1119-9116-D143-B00E-95F4BCEF8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Introduction to Computer Vision - Megi Dervishi</a:t>
            </a:r>
            <a:endParaRPr lang="en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0FAD13-34B4-134B-9E7C-42B9E6856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C655F-52EF-3941-B030-299807980754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500618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DFDE0-D9C6-F746-9630-8C77F80C3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FE717-7082-B448-8D17-644B67A83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F98572-0F59-964B-A14A-F3CF583CAA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3EE643-A772-C049-83E5-55CC8370A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 January 2021</a:t>
            </a:r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50938A-34F2-2E49-8115-AAF332237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Introduction to Computer Vision - Megi Dervishi</a:t>
            </a:r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34CEA1-84F3-0744-830A-D4F75B782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C655F-52EF-3941-B030-299807980754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727716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82A82-D4A5-444B-9A01-D0201F31C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64A009-5FBF-ED43-960D-36227F40CB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5F676B-8B4F-9F44-B9D1-F9475C9FAB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2921C-9F98-AB44-AB82-62E202E63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19 January 2021</a:t>
            </a:r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6BAB-9902-3540-A0CF-1F3442457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Introduction to Computer Vision - Megi Dervishi</a:t>
            </a:r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ACE7F8-799A-134F-A810-FCE3FAAAD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C655F-52EF-3941-B030-299807980754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018139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1883FB-C8F9-CB47-A8B1-7B26E94A4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9C7E3-3618-FA4C-80AE-5FC175AE9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0B45C-03FC-384E-B363-C2B76C14C6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r-FR"/>
              <a:t>19 January 2021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ABC5C-08FA-3B45-942F-2AC2C5B299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182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Introduction to Computer Vision - Megi Dervishi</a:t>
            </a:r>
            <a:endParaRPr lang="en-FR" dirty="0">
              <a:latin typeface="+mj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FF7DE-DEA0-BA45-9567-6FEB25E85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13AC655F-52EF-3941-B030-299807980754}" type="slidenum">
              <a:rPr lang="en-FR" smtClean="0"/>
              <a:pPr/>
              <a:t>‹#›</a:t>
            </a:fld>
            <a:endParaRPr lang="en-FR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6607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2.png"/><Relationship Id="rId7" Type="http://schemas.openxmlformats.org/officeDocument/2006/relationships/image" Target="../media/image3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34.png"/><Relationship Id="rId4" Type="http://schemas.openxmlformats.org/officeDocument/2006/relationships/image" Target="../media/image28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2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jpg"/><Relationship Id="rId5" Type="http://schemas.openxmlformats.org/officeDocument/2006/relationships/image" Target="../media/image34.png"/><Relationship Id="rId4" Type="http://schemas.openxmlformats.org/officeDocument/2006/relationships/image" Target="../media/image28.jpg"/><Relationship Id="rId9" Type="http://schemas.openxmlformats.org/officeDocument/2006/relationships/image" Target="../media/image3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jpe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gif"/><Relationship Id="rId3" Type="http://schemas.openxmlformats.org/officeDocument/2006/relationships/image" Target="../media/image2.png"/><Relationship Id="rId7" Type="http://schemas.openxmlformats.org/officeDocument/2006/relationships/image" Target="../media/image21.png"/><Relationship Id="rId12" Type="http://schemas.openxmlformats.org/officeDocument/2006/relationships/image" Target="../media/image2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25.gif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jpeg"/><Relationship Id="rId9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8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2.png"/><Relationship Id="rId7" Type="http://schemas.openxmlformats.org/officeDocument/2006/relationships/image" Target="../media/image2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jpg"/><Relationship Id="rId5" Type="http://schemas.openxmlformats.org/officeDocument/2006/relationships/image" Target="../media/image32.jpg"/><Relationship Id="rId4" Type="http://schemas.openxmlformats.org/officeDocument/2006/relationships/image" Target="../media/image31.png"/><Relationship Id="rId9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26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28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30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32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34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36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38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EDF376-3E34-164B-BDAC-4FF5A9A9C16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367486" y="1482253"/>
            <a:ext cx="9482731" cy="21189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Inpainting with SinGANs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3E60C3-8F90-E54C-AB8C-1BA90577609A}"/>
              </a:ext>
            </a:extLst>
          </p:cNvPr>
          <p:cNvSpPr txBox="1"/>
          <p:nvPr/>
        </p:nvSpPr>
        <p:spPr>
          <a:xfrm>
            <a:off x="5782571" y="4147098"/>
            <a:ext cx="1543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>
                <a:solidFill>
                  <a:schemeClr val="bg1"/>
                </a:solidFill>
                <a:latin typeface="+mj-lt"/>
              </a:rPr>
              <a:t>Megi Dervishi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0D58FD1-1D84-B946-8F27-A3E8A24A4709}"/>
              </a:ext>
            </a:extLst>
          </p:cNvPr>
          <p:cNvGrpSpPr/>
          <p:nvPr/>
        </p:nvGrpSpPr>
        <p:grpSpPr>
          <a:xfrm>
            <a:off x="4809213" y="4627914"/>
            <a:ext cx="3235571" cy="738665"/>
            <a:chOff x="3232386" y="4711437"/>
            <a:chExt cx="3235571" cy="73866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CD8ED30-C76D-D947-9F11-9D1F290A56F0}"/>
                </a:ext>
              </a:extLst>
            </p:cNvPr>
            <p:cNvSpPr txBox="1"/>
            <p:nvPr/>
          </p:nvSpPr>
          <p:spPr>
            <a:xfrm>
              <a:off x="3232386" y="4711437"/>
              <a:ext cx="32355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FR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8433C6E-8E32-614A-B006-78BDD97057BB}"/>
                </a:ext>
              </a:extLst>
            </p:cNvPr>
            <p:cNvSpPr txBox="1"/>
            <p:nvPr/>
          </p:nvSpPr>
          <p:spPr>
            <a:xfrm>
              <a:off x="3232388" y="5080770"/>
              <a:ext cx="32355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FR" dirty="0">
                  <a:solidFill>
                    <a:schemeClr val="bg1"/>
                  </a:solidFill>
                  <a:latin typeface="+mj-lt"/>
                </a:rPr>
                <a:t>Ecole Normale Superieure - ULM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4B99AFF-F063-714B-A5D9-D01E23180A1A}"/>
              </a:ext>
            </a:extLst>
          </p:cNvPr>
          <p:cNvSpPr txBox="1"/>
          <p:nvPr/>
        </p:nvSpPr>
        <p:spPr>
          <a:xfrm>
            <a:off x="5083275" y="4597621"/>
            <a:ext cx="2942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>
                <a:solidFill>
                  <a:schemeClr val="bg1"/>
                </a:solidFill>
                <a:latin typeface="+mj-lt"/>
              </a:rPr>
              <a:t>Deep Learning course - MVA</a:t>
            </a:r>
          </a:p>
        </p:txBody>
      </p:sp>
    </p:spTree>
    <p:extLst>
      <p:ext uri="{BB962C8B-B14F-4D97-AF65-F5344CB8AC3E}">
        <p14:creationId xmlns:p14="http://schemas.microsoft.com/office/powerpoint/2010/main" val="3227862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2170-41F6-9C47-B2AF-8CBD188F3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8593" y="369482"/>
            <a:ext cx="4590970" cy="648493"/>
          </a:xfrm>
        </p:spPr>
        <p:txBody>
          <a:bodyPr>
            <a:normAutofit/>
          </a:bodyPr>
          <a:lstStyle/>
          <a:p>
            <a:r>
              <a:rPr lang="en-FR" sz="3600" b="1" dirty="0"/>
              <a:t>InPainting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B54D-71D6-7D40-85BA-C28AD9B4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fr-FR" dirty="0"/>
              <a:t>12 </a:t>
            </a:r>
            <a:r>
              <a:rPr lang="fr-FR" dirty="0" err="1"/>
              <a:t>Feb</a:t>
            </a:r>
            <a:r>
              <a:rPr lang="fr-FR" dirty="0"/>
              <a:t> 2022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5184-F728-F64B-9E5E-B582DF1F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8275"/>
            <a:ext cx="4114800" cy="365125"/>
          </a:xfrm>
        </p:spPr>
        <p:txBody>
          <a:bodyPr/>
          <a:lstStyle/>
          <a:p>
            <a:r>
              <a:rPr lang="en-FR" dirty="0">
                <a:latin typeface="+mj-lt"/>
              </a:rPr>
              <a:t>Deep Learning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2DC12-4A00-7E48-868A-ADB96E9F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AC655F-52EF-3941-B030-299807980754}" type="slidenum">
              <a:rPr lang="en-FR" smtClean="0"/>
              <a:pPr/>
              <a:t>10</a:t>
            </a:fld>
            <a:endParaRPr lang="en-FR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17BD-DA64-0242-9DFD-FAB3D1310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0" y="593720"/>
            <a:ext cx="461910" cy="2000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84734E-06A7-EB40-9117-E230B7D45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078" y="593720"/>
            <a:ext cx="461910" cy="20002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F1D2AAD-ED9B-A046-BF83-732679D780F9}"/>
              </a:ext>
            </a:extLst>
          </p:cNvPr>
          <p:cNvSpPr txBox="1"/>
          <p:nvPr/>
        </p:nvSpPr>
        <p:spPr>
          <a:xfrm>
            <a:off x="7832592" y="1458802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>
                <a:solidFill>
                  <a:srgbClr val="FB796C"/>
                </a:solidFill>
              </a:rPr>
              <a:t>Shape of the patch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00327D-1751-0D41-9EA2-12041B74F64F}"/>
              </a:ext>
            </a:extLst>
          </p:cNvPr>
          <p:cNvSpPr txBox="1"/>
          <p:nvPr/>
        </p:nvSpPr>
        <p:spPr>
          <a:xfrm>
            <a:off x="592190" y="1493523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>
                <a:solidFill>
                  <a:srgbClr val="000000"/>
                </a:solidFill>
              </a:rPr>
              <a:t>Patch filling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31A3D0-30C4-2145-9805-FCA97B072ADE}"/>
              </a:ext>
            </a:extLst>
          </p:cNvPr>
          <p:cNvSpPr txBox="1"/>
          <p:nvPr/>
        </p:nvSpPr>
        <p:spPr>
          <a:xfrm>
            <a:off x="2969603" y="1458803"/>
            <a:ext cx="4345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Complexity of the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5E8F20-A16F-184F-8132-85DE193CD273}"/>
              </a:ext>
            </a:extLst>
          </p:cNvPr>
          <p:cNvSpPr txBox="1"/>
          <p:nvPr/>
        </p:nvSpPr>
        <p:spPr>
          <a:xfrm>
            <a:off x="818593" y="2424131"/>
            <a:ext cx="2151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Regular </a:t>
            </a:r>
            <a:endParaRPr lang="en-FR" sz="2400" i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F55BD-4FB8-E64B-9255-5968455D24B4}"/>
              </a:ext>
            </a:extLst>
          </p:cNvPr>
          <p:cNvSpPr txBox="1"/>
          <p:nvPr/>
        </p:nvSpPr>
        <p:spPr>
          <a:xfrm>
            <a:off x="826675" y="4421231"/>
            <a:ext cx="2151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Irregular </a:t>
            </a:r>
            <a:endParaRPr lang="en-FR" sz="2400" i="1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BBB79A1-079A-D649-AB44-0E5DA5581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4050" y="1983444"/>
            <a:ext cx="2743198" cy="205739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1F6AFB7-BEDD-CE45-B70D-6B523B128F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1424" y="1983444"/>
            <a:ext cx="2743198" cy="20421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F963281-0863-9347-A927-8AC7AD70B4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9094" y="3177857"/>
            <a:ext cx="2740469" cy="205535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0667509-E059-4D46-8E81-7C8DDDB3F7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6778" y="4103820"/>
            <a:ext cx="2740469" cy="205535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2A8D448-176B-8C49-B196-075EEF1993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41424" y="4092817"/>
            <a:ext cx="2743198" cy="204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643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2170-41F6-9C47-B2AF-8CBD188F3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8593" y="369482"/>
            <a:ext cx="4590970" cy="648493"/>
          </a:xfrm>
        </p:spPr>
        <p:txBody>
          <a:bodyPr>
            <a:normAutofit/>
          </a:bodyPr>
          <a:lstStyle/>
          <a:p>
            <a:r>
              <a:rPr lang="en-FR" sz="3600" b="1" dirty="0"/>
              <a:t>InPainting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B54D-71D6-7D40-85BA-C28AD9B4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fr-FR" dirty="0"/>
              <a:t>12 </a:t>
            </a:r>
            <a:r>
              <a:rPr lang="fr-FR" dirty="0" err="1"/>
              <a:t>Feb</a:t>
            </a:r>
            <a:r>
              <a:rPr lang="fr-FR" dirty="0"/>
              <a:t> 2022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5184-F728-F64B-9E5E-B582DF1F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8275"/>
            <a:ext cx="4114800" cy="365125"/>
          </a:xfrm>
        </p:spPr>
        <p:txBody>
          <a:bodyPr/>
          <a:lstStyle/>
          <a:p>
            <a:r>
              <a:rPr lang="en-FR" dirty="0">
                <a:latin typeface="+mj-lt"/>
              </a:rPr>
              <a:t>Deep Learning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2DC12-4A00-7E48-868A-ADB96E9F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AC655F-52EF-3941-B030-299807980754}" type="slidenum">
              <a:rPr lang="en-FR" smtClean="0"/>
              <a:pPr/>
              <a:t>11</a:t>
            </a:fld>
            <a:endParaRPr lang="en-FR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17BD-DA64-0242-9DFD-FAB3D1310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0" y="593720"/>
            <a:ext cx="461910" cy="2000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84734E-06A7-EB40-9117-E230B7D45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078" y="593720"/>
            <a:ext cx="461910" cy="20002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F1D2AAD-ED9B-A046-BF83-732679D780F9}"/>
              </a:ext>
            </a:extLst>
          </p:cNvPr>
          <p:cNvSpPr txBox="1"/>
          <p:nvPr/>
        </p:nvSpPr>
        <p:spPr>
          <a:xfrm>
            <a:off x="7832592" y="1458802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Shape of the patch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00327D-1751-0D41-9EA2-12041B74F64F}"/>
              </a:ext>
            </a:extLst>
          </p:cNvPr>
          <p:cNvSpPr txBox="1"/>
          <p:nvPr/>
        </p:nvSpPr>
        <p:spPr>
          <a:xfrm>
            <a:off x="592190" y="1493523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>
                <a:solidFill>
                  <a:srgbClr val="FB796C"/>
                </a:solidFill>
              </a:rPr>
              <a:t>Patch filling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31A3D0-30C4-2145-9805-FCA97B072ADE}"/>
              </a:ext>
            </a:extLst>
          </p:cNvPr>
          <p:cNvSpPr txBox="1"/>
          <p:nvPr/>
        </p:nvSpPr>
        <p:spPr>
          <a:xfrm>
            <a:off x="2969603" y="1458803"/>
            <a:ext cx="4345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Complexity of the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5E8F20-A16F-184F-8132-85DE193CD273}"/>
              </a:ext>
            </a:extLst>
          </p:cNvPr>
          <p:cNvSpPr txBox="1"/>
          <p:nvPr/>
        </p:nvSpPr>
        <p:spPr>
          <a:xfrm>
            <a:off x="818593" y="2424131"/>
            <a:ext cx="2151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FMM filling </a:t>
            </a:r>
            <a:endParaRPr lang="en-FR" sz="2400" i="1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BBB79A1-079A-D649-AB44-0E5DA5581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5379" y="1955188"/>
            <a:ext cx="2743198" cy="205739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1F6AFB7-BEDD-CE45-B70D-6B523B128F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8226" y="1933251"/>
            <a:ext cx="2743198" cy="204215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0667509-E059-4D46-8E81-7C8DDDB3F7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8108" y="4092817"/>
            <a:ext cx="2740469" cy="205535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2A8D448-176B-8C49-B196-075EEF1993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8226" y="4047633"/>
            <a:ext cx="2743198" cy="204215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69DBBF5-EE8C-6B41-B6B0-5C9B56AC01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34400" y="1920466"/>
            <a:ext cx="2743198" cy="204215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83AE25-FE6D-A74A-A2B8-BA6A533B9D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34399" y="4047633"/>
            <a:ext cx="2743199" cy="204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488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2170-41F6-9C47-B2AF-8CBD188F3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8592" y="369482"/>
            <a:ext cx="5277407" cy="648493"/>
          </a:xfrm>
        </p:spPr>
        <p:txBody>
          <a:bodyPr>
            <a:normAutofit fontScale="90000"/>
          </a:bodyPr>
          <a:lstStyle/>
          <a:p>
            <a:r>
              <a:rPr lang="en-FR" sz="3600" b="1" dirty="0"/>
              <a:t>Conclusion &amp; Improvements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B54D-71D6-7D40-85BA-C28AD9B4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fr-FR" dirty="0"/>
              <a:t>12 </a:t>
            </a:r>
            <a:r>
              <a:rPr lang="fr-FR" dirty="0" err="1"/>
              <a:t>Feb</a:t>
            </a:r>
            <a:r>
              <a:rPr lang="fr-FR" dirty="0"/>
              <a:t> 2022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5184-F728-F64B-9E5E-B582DF1F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8275"/>
            <a:ext cx="4114800" cy="365125"/>
          </a:xfrm>
        </p:spPr>
        <p:txBody>
          <a:bodyPr/>
          <a:lstStyle/>
          <a:p>
            <a:r>
              <a:rPr lang="en-FR" dirty="0">
                <a:latin typeface="+mj-lt"/>
              </a:rPr>
              <a:t>Deep Learning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2DC12-4A00-7E48-868A-ADB96E9F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AC655F-52EF-3941-B030-299807980754}" type="slidenum">
              <a:rPr lang="en-FR" smtClean="0"/>
              <a:pPr/>
              <a:t>12</a:t>
            </a:fld>
            <a:endParaRPr lang="en-FR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17BD-DA64-0242-9DFD-FAB3D1310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0" y="593720"/>
            <a:ext cx="461910" cy="2000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84734E-06A7-EB40-9117-E230B7D45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741" y="593720"/>
            <a:ext cx="461910" cy="2000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1CC67D-0E97-E64C-AC2E-ADA37A0F6CC3}"/>
              </a:ext>
            </a:extLst>
          </p:cNvPr>
          <p:cNvSpPr txBox="1"/>
          <p:nvPr/>
        </p:nvSpPr>
        <p:spPr>
          <a:xfrm>
            <a:off x="592190" y="2174611"/>
            <a:ext cx="104720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Reproduced the key results (qualitatively and quantitatively) of the SinGAN paper. 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Implemented Inpainting with SinGAN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Studied the performance of SinGAN Inpainting </a:t>
            </a:r>
          </a:p>
          <a:p>
            <a:pPr marL="342900" indent="-342900">
              <a:buFont typeface="Wingdings" pitchFamily="2" charset="2"/>
              <a:buChar char="v"/>
            </a:pPr>
            <a:endParaRPr lang="en-FR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73CE1B-D9F7-D340-90AE-1F032084D7DB}"/>
              </a:ext>
            </a:extLst>
          </p:cNvPr>
          <p:cNvSpPr txBox="1"/>
          <p:nvPr/>
        </p:nvSpPr>
        <p:spPr>
          <a:xfrm>
            <a:off x="592190" y="4276441"/>
            <a:ext cx="10472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FR" sz="2400" dirty="0"/>
              <a:t>Improve:  Iterative Inpainting 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D561021-723F-F24A-BF5C-C091AB076483}"/>
              </a:ext>
            </a:extLst>
          </p:cNvPr>
          <p:cNvSpPr txBox="1">
            <a:spLocks/>
          </p:cNvSpPr>
          <p:nvPr/>
        </p:nvSpPr>
        <p:spPr>
          <a:xfrm>
            <a:off x="3457295" y="5303944"/>
            <a:ext cx="5277407" cy="648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FR" sz="3600" b="1" i="1" dirty="0"/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2078193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A9E6EA96-8D68-AC49-8CEB-334789BD7A9C}"/>
              </a:ext>
            </a:extLst>
          </p:cNvPr>
          <p:cNvSpPr/>
          <p:nvPr/>
        </p:nvSpPr>
        <p:spPr>
          <a:xfrm>
            <a:off x="1130300" y="3314490"/>
            <a:ext cx="2000490" cy="215921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ECC6D73-2C3E-9644-9E20-F1C9A68A0CC2}"/>
              </a:ext>
            </a:extLst>
          </p:cNvPr>
          <p:cNvSpPr/>
          <p:nvPr/>
        </p:nvSpPr>
        <p:spPr>
          <a:xfrm>
            <a:off x="1130300" y="1831980"/>
            <a:ext cx="1943100" cy="783015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612170-41F6-9C47-B2AF-8CBD188F3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8593" y="369482"/>
            <a:ext cx="4590970" cy="648493"/>
          </a:xfrm>
        </p:spPr>
        <p:txBody>
          <a:bodyPr>
            <a:normAutofit fontScale="90000"/>
          </a:bodyPr>
          <a:lstStyle/>
          <a:p>
            <a:r>
              <a:rPr lang="en-FR" sz="3600" b="1" dirty="0"/>
              <a:t>Introduction &amp; Motivation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B54D-71D6-7D40-85BA-C28AD9B4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fr-FR" dirty="0"/>
              <a:t>12 </a:t>
            </a:r>
            <a:r>
              <a:rPr lang="fr-FR" dirty="0" err="1"/>
              <a:t>Feb</a:t>
            </a:r>
            <a:r>
              <a:rPr lang="fr-FR" dirty="0"/>
              <a:t> 2022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5184-F728-F64B-9E5E-B582DF1F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8275"/>
            <a:ext cx="4114800" cy="365125"/>
          </a:xfrm>
        </p:spPr>
        <p:txBody>
          <a:bodyPr/>
          <a:lstStyle/>
          <a:p>
            <a:r>
              <a:rPr lang="en-FR" dirty="0">
                <a:latin typeface="+mj-lt"/>
              </a:rPr>
              <a:t>Deep Learning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2DC12-4A00-7E48-868A-ADB96E9F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AC655F-52EF-3941-B030-299807980754}" type="slidenum">
              <a:rPr lang="en-FR" smtClean="0"/>
              <a:pPr/>
              <a:t>2</a:t>
            </a:fld>
            <a:endParaRPr lang="en-FR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17BD-DA64-0242-9DFD-FAB3D1310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0" y="593720"/>
            <a:ext cx="461910" cy="2000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84734E-06A7-EB40-9117-E230B7D45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5689" y="593720"/>
            <a:ext cx="461910" cy="2000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5C6500-4048-9E41-A3FB-8CB2D39B019D}"/>
              </a:ext>
            </a:extLst>
          </p:cNvPr>
          <p:cNvSpPr txBox="1"/>
          <p:nvPr/>
        </p:nvSpPr>
        <p:spPr>
          <a:xfrm>
            <a:off x="1288810" y="1934785"/>
            <a:ext cx="2000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800" dirty="0"/>
              <a:t>Inpainting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77B927-B1D1-C64B-AB5D-A721F702AA55}"/>
              </a:ext>
            </a:extLst>
          </p:cNvPr>
          <p:cNvSpPr txBox="1"/>
          <p:nvPr/>
        </p:nvSpPr>
        <p:spPr>
          <a:xfrm>
            <a:off x="1288810" y="3429000"/>
            <a:ext cx="200049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800" b="1" dirty="0"/>
              <a:t>Sing</a:t>
            </a:r>
            <a:r>
              <a:rPr lang="en-FR" sz="2800" dirty="0"/>
              <a:t>le </a:t>
            </a:r>
            <a:r>
              <a:rPr lang="en-FR" sz="2800" b="1" dirty="0"/>
              <a:t>G</a:t>
            </a:r>
            <a:r>
              <a:rPr lang="en-FR" sz="2800" dirty="0"/>
              <a:t>enerative</a:t>
            </a:r>
          </a:p>
          <a:p>
            <a:r>
              <a:rPr lang="en-FR" sz="2800" b="1" dirty="0"/>
              <a:t>A</a:t>
            </a:r>
            <a:r>
              <a:rPr lang="en-FR" sz="2800" dirty="0"/>
              <a:t>dverserial</a:t>
            </a:r>
          </a:p>
          <a:p>
            <a:r>
              <a:rPr lang="en-FR" sz="2800" b="1" dirty="0"/>
              <a:t>N</a:t>
            </a:r>
            <a:r>
              <a:rPr lang="en-FR" sz="2800" dirty="0"/>
              <a:t>etworks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D3F69E6-F57E-B542-85CD-ABD3DDA82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4348" y="1348285"/>
            <a:ext cx="2948280" cy="292515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1CFB72D-F948-0F46-891A-7D7ADB98C9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8692" y="677028"/>
            <a:ext cx="3260191" cy="3875933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C6F6D8D-A58C-FE4A-B81C-FCC79BFE76B3}"/>
              </a:ext>
            </a:extLst>
          </p:cNvPr>
          <p:cNvCxnSpPr>
            <a:stCxn id="3" idx="3"/>
          </p:cNvCxnSpPr>
          <p:nvPr/>
        </p:nvCxnSpPr>
        <p:spPr>
          <a:xfrm>
            <a:off x="3289300" y="2196395"/>
            <a:ext cx="14097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992217C-1E71-B547-9E9E-60A6BBE84D89}"/>
              </a:ext>
            </a:extLst>
          </p:cNvPr>
          <p:cNvSpPr txBox="1"/>
          <p:nvPr/>
        </p:nvSpPr>
        <p:spPr>
          <a:xfrm>
            <a:off x="9965476" y="5244882"/>
            <a:ext cx="1875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3600" dirty="0"/>
              <a:t>😩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312809-D8A5-8B48-A837-FD544FC629CD}"/>
              </a:ext>
            </a:extLst>
          </p:cNvPr>
          <p:cNvSpPr txBox="1"/>
          <p:nvPr/>
        </p:nvSpPr>
        <p:spPr>
          <a:xfrm>
            <a:off x="7998552" y="5279386"/>
            <a:ext cx="2496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dirty="0"/>
              <a:t>Too much data</a:t>
            </a: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A7BB7898-2357-5244-810D-322E39D222DC}"/>
              </a:ext>
            </a:extLst>
          </p:cNvPr>
          <p:cNvCxnSpPr>
            <a:cxnSpLocks/>
          </p:cNvCxnSpPr>
          <p:nvPr/>
        </p:nvCxnSpPr>
        <p:spPr>
          <a:xfrm rot="10800000" flipV="1">
            <a:off x="9722274" y="4587465"/>
            <a:ext cx="1380226" cy="72642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3CEE1E2-4870-634C-AD14-6E4625B458AE}"/>
              </a:ext>
            </a:extLst>
          </p:cNvPr>
          <p:cNvCxnSpPr/>
          <p:nvPr/>
        </p:nvCxnSpPr>
        <p:spPr>
          <a:xfrm flipH="1" flipV="1">
            <a:off x="3581400" y="4950678"/>
            <a:ext cx="3968578" cy="6173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40873D6-C74A-FC45-A271-4134C1FA4F5F}"/>
              </a:ext>
            </a:extLst>
          </p:cNvPr>
          <p:cNvSpPr txBox="1"/>
          <p:nvPr/>
        </p:nvSpPr>
        <p:spPr>
          <a:xfrm>
            <a:off x="3534136" y="4394095"/>
            <a:ext cx="1875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3600" dirty="0"/>
              <a:t>😃</a:t>
            </a:r>
          </a:p>
        </p:txBody>
      </p:sp>
    </p:spTree>
    <p:extLst>
      <p:ext uri="{BB962C8B-B14F-4D97-AF65-F5344CB8AC3E}">
        <p14:creationId xmlns:p14="http://schemas.microsoft.com/office/powerpoint/2010/main" val="599527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2170-41F6-9C47-B2AF-8CBD188F3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8593" y="369482"/>
            <a:ext cx="4590970" cy="648493"/>
          </a:xfrm>
        </p:spPr>
        <p:txBody>
          <a:bodyPr>
            <a:normAutofit/>
          </a:bodyPr>
          <a:lstStyle/>
          <a:p>
            <a:r>
              <a:rPr lang="en-FR" sz="3600" b="1" dirty="0"/>
              <a:t>What are SinGANs?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B54D-71D6-7D40-85BA-C28AD9B4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fr-FR" dirty="0"/>
              <a:t>12 </a:t>
            </a:r>
            <a:r>
              <a:rPr lang="fr-FR" dirty="0" err="1"/>
              <a:t>Feb</a:t>
            </a:r>
            <a:r>
              <a:rPr lang="fr-FR" dirty="0"/>
              <a:t> 2022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5184-F728-F64B-9E5E-B582DF1F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8275"/>
            <a:ext cx="4114800" cy="365125"/>
          </a:xfrm>
        </p:spPr>
        <p:txBody>
          <a:bodyPr/>
          <a:lstStyle/>
          <a:p>
            <a:r>
              <a:rPr lang="en-FR" dirty="0">
                <a:latin typeface="+mj-lt"/>
              </a:rPr>
              <a:t>Deep Learning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2DC12-4A00-7E48-868A-ADB96E9F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AC655F-52EF-3941-B030-299807980754}" type="slidenum">
              <a:rPr lang="en-FR" smtClean="0"/>
              <a:pPr/>
              <a:t>3</a:t>
            </a:fld>
            <a:endParaRPr lang="en-FR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17BD-DA64-0242-9DFD-FAB3D1310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0" y="593720"/>
            <a:ext cx="461910" cy="2000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84734E-06A7-EB40-9117-E230B7D45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348" y="598062"/>
            <a:ext cx="461910" cy="20002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3927E341-86F1-6A43-AEB8-10EC076FAEED}"/>
              </a:ext>
            </a:extLst>
          </p:cNvPr>
          <p:cNvGrpSpPr/>
          <p:nvPr/>
        </p:nvGrpSpPr>
        <p:grpSpPr>
          <a:xfrm>
            <a:off x="592190" y="1631092"/>
            <a:ext cx="5796253" cy="3830595"/>
            <a:chOff x="850900" y="0"/>
            <a:chExt cx="10502900" cy="6598508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D6BB4D8-85FF-C747-8D94-6CCE11AD0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0900" y="0"/>
              <a:ext cx="10502900" cy="482600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91A8DFA-1E4D-424C-908D-5162AE8C8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94459" y="5018607"/>
              <a:ext cx="4038601" cy="1474268"/>
            </a:xfrm>
            <a:prstGeom prst="rect">
              <a:avLst/>
            </a:prstGeom>
          </p:spPr>
        </p:pic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3B76A2A7-CFB5-6648-8A37-07A37F124F55}"/>
                </a:ext>
              </a:extLst>
            </p:cNvPr>
            <p:cNvSpPr/>
            <p:nvPr/>
          </p:nvSpPr>
          <p:spPr>
            <a:xfrm>
              <a:off x="4465976" y="4919753"/>
              <a:ext cx="4695568" cy="1678755"/>
            </a:xfrm>
            <a:prstGeom prst="roundRect">
              <a:avLst/>
            </a:prstGeom>
            <a:noFill/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1C19F49-7C2D-3640-8CA5-9E3C70FA74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34031" y="4822610"/>
              <a:ext cx="931944" cy="93313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5393CFC-8220-BF44-828E-FEC867F07CA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46141" y="4510216"/>
              <a:ext cx="1186591" cy="40953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B7ACED4-5C6B-4C4A-B69A-679EBFE9695E}"/>
              </a:ext>
            </a:extLst>
          </p:cNvPr>
          <p:cNvSpPr txBox="1"/>
          <p:nvPr/>
        </p:nvSpPr>
        <p:spPr>
          <a:xfrm>
            <a:off x="7366071" y="1512404"/>
            <a:ext cx="41148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800" u="sng" dirty="0"/>
              <a:t>Image Manipulation Tasks.</a:t>
            </a:r>
          </a:p>
          <a:p>
            <a:endParaRPr lang="en-FR" dirty="0"/>
          </a:p>
          <a:p>
            <a:r>
              <a:rPr lang="en-FR" sz="2400" dirty="0"/>
              <a:t>1. Random Sampling</a:t>
            </a:r>
          </a:p>
          <a:p>
            <a:r>
              <a:rPr lang="en-FR" sz="2400" dirty="0"/>
              <a:t>2. Editing</a:t>
            </a:r>
          </a:p>
          <a:p>
            <a:r>
              <a:rPr lang="en-FR" sz="2400" dirty="0"/>
              <a:t>3. Harmonization</a:t>
            </a:r>
          </a:p>
          <a:p>
            <a:r>
              <a:rPr lang="en-FR" sz="2400" dirty="0"/>
              <a:t>4. Paint2Image</a:t>
            </a:r>
          </a:p>
          <a:p>
            <a:r>
              <a:rPr lang="en-FR" sz="2400" dirty="0"/>
              <a:t>5. Animation</a:t>
            </a:r>
          </a:p>
          <a:p>
            <a:endParaRPr lang="en-FR" dirty="0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A6AED0CE-7127-0948-8A90-6D311444BDBD}"/>
              </a:ext>
            </a:extLst>
          </p:cNvPr>
          <p:cNvSpPr/>
          <p:nvPr/>
        </p:nvSpPr>
        <p:spPr>
          <a:xfrm rot="5400000">
            <a:off x="8393280" y="3259719"/>
            <a:ext cx="914400" cy="2743200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3E92B1-AE24-444F-8CF9-726030580BCD}"/>
              </a:ext>
            </a:extLst>
          </p:cNvPr>
          <p:cNvSpPr txBox="1"/>
          <p:nvPr/>
        </p:nvSpPr>
        <p:spPr>
          <a:xfrm>
            <a:off x="7478880" y="5318250"/>
            <a:ext cx="3172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/>
              <a:t>Evaluate SinGANs on such tasks for different types of images.</a:t>
            </a:r>
          </a:p>
        </p:txBody>
      </p:sp>
    </p:spTree>
    <p:extLst>
      <p:ext uri="{BB962C8B-B14F-4D97-AF65-F5344CB8AC3E}">
        <p14:creationId xmlns:p14="http://schemas.microsoft.com/office/powerpoint/2010/main" val="3633731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2170-41F6-9C47-B2AF-8CBD188F3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8593" y="369482"/>
            <a:ext cx="4590970" cy="648493"/>
          </a:xfrm>
        </p:spPr>
        <p:txBody>
          <a:bodyPr>
            <a:normAutofit/>
          </a:bodyPr>
          <a:lstStyle/>
          <a:p>
            <a:r>
              <a:rPr lang="en-FR" sz="3600" b="1" dirty="0"/>
              <a:t>Results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B54D-71D6-7D40-85BA-C28AD9B4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fr-FR" dirty="0"/>
              <a:t>12 </a:t>
            </a:r>
            <a:r>
              <a:rPr lang="fr-FR" dirty="0" err="1"/>
              <a:t>Feb</a:t>
            </a:r>
            <a:r>
              <a:rPr lang="fr-FR" dirty="0"/>
              <a:t> 2022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5184-F728-F64B-9E5E-B582DF1F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8275"/>
            <a:ext cx="4114800" cy="365125"/>
          </a:xfrm>
        </p:spPr>
        <p:txBody>
          <a:bodyPr/>
          <a:lstStyle/>
          <a:p>
            <a:r>
              <a:rPr lang="en-FR" dirty="0">
                <a:latin typeface="+mj-lt"/>
              </a:rPr>
              <a:t>Deep Learning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2DC12-4A00-7E48-868A-ADB96E9F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AC655F-52EF-3941-B030-299807980754}" type="slidenum">
              <a:rPr lang="en-FR" smtClean="0"/>
              <a:pPr/>
              <a:t>4</a:t>
            </a:fld>
            <a:endParaRPr lang="en-FR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17BD-DA64-0242-9DFD-FAB3D1310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0" y="593720"/>
            <a:ext cx="461910" cy="2000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84734E-06A7-EB40-9117-E230B7D45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3123" y="588073"/>
            <a:ext cx="461910" cy="2000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ACED4-5C6B-4C4A-B69A-679EBFE9695E}"/>
              </a:ext>
            </a:extLst>
          </p:cNvPr>
          <p:cNvSpPr txBox="1"/>
          <p:nvPr/>
        </p:nvSpPr>
        <p:spPr>
          <a:xfrm>
            <a:off x="8997779" y="1869380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dirty="0"/>
              <a:t>1. Random Sampling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07BED04-2DB2-5B47-B625-B6949803AC58}"/>
              </a:ext>
            </a:extLst>
          </p:cNvPr>
          <p:cNvGrpSpPr/>
          <p:nvPr/>
        </p:nvGrpSpPr>
        <p:grpSpPr>
          <a:xfrm>
            <a:off x="687060" y="1251162"/>
            <a:ext cx="7913969" cy="2763939"/>
            <a:chOff x="130280" y="1573283"/>
            <a:chExt cx="11157884" cy="342145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24D9D38-FEDA-C345-B522-AAC3FE6F7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0280" y="1573283"/>
              <a:ext cx="4268574" cy="320143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08A9060-26A4-894D-993D-DE542CA78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16164" y="1577934"/>
              <a:ext cx="2286000" cy="17145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5CE9F25-E52B-7F45-8A45-9702C89692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02164" y="1573283"/>
              <a:ext cx="2286000" cy="171450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75ACAECE-98D5-A94B-9DB8-5E658CAE2D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30164" y="1577934"/>
              <a:ext cx="2286000" cy="17145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F34935D-39CC-D340-819A-A655290EF5A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000518" y="3280242"/>
              <a:ext cx="2280155" cy="1710116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6E82894-48FA-6545-8C54-23CE50C27E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430164" y="3280242"/>
              <a:ext cx="4572000" cy="1714500"/>
            </a:xfrm>
            <a:prstGeom prst="rect">
              <a:avLst/>
            </a:prstGeom>
          </p:spPr>
        </p:pic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4F4A76C7-D256-A74A-9EC2-5C0F1B6E2992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3353" t="1553" r="27079" b="93650"/>
          <a:stretch/>
        </p:blipFill>
        <p:spPr>
          <a:xfrm>
            <a:off x="4532295" y="922847"/>
            <a:ext cx="3544888" cy="30891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8C31461-63A9-1E46-890A-34F38450820C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64" t="1521" r="83157" b="93769"/>
          <a:stretch/>
        </p:blipFill>
        <p:spPr>
          <a:xfrm>
            <a:off x="1002654" y="933287"/>
            <a:ext cx="1987681" cy="3032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7CC0BCE-BCDE-744F-BA09-5B8442F256B9}"/>
              </a:ext>
            </a:extLst>
          </p:cNvPr>
          <p:cNvSpPr txBox="1"/>
          <p:nvPr/>
        </p:nvSpPr>
        <p:spPr>
          <a:xfrm>
            <a:off x="8997779" y="4764980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dirty="0"/>
              <a:t>2. Editing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4491C27-6C87-4D45-A66C-919AD34DF1F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0756" y="4161009"/>
            <a:ext cx="2609222" cy="220694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039A15E-4CBF-3B42-942B-9E81C84137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37219" y="4522316"/>
            <a:ext cx="1590153" cy="134499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445AF3D-2857-E64A-8C86-85A0CBBA557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58240" y="4525785"/>
            <a:ext cx="1590153" cy="134499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45C8C54-2986-CB4F-BA49-D56497048B2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979261" y="4522316"/>
            <a:ext cx="1590153" cy="1344993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198F59D-2543-9A4D-A2D2-013FC02B9491}"/>
              </a:ext>
            </a:extLst>
          </p:cNvPr>
          <p:cNvSpPr txBox="1"/>
          <p:nvPr/>
        </p:nvSpPr>
        <p:spPr>
          <a:xfrm>
            <a:off x="5268987" y="4161009"/>
            <a:ext cx="2485114" cy="36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Generated image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7758061-26A6-7B4C-B300-AC4353C16C6D}"/>
              </a:ext>
            </a:extLst>
          </p:cNvPr>
          <p:cNvSpPr txBox="1"/>
          <p:nvPr/>
        </p:nvSpPr>
        <p:spPr>
          <a:xfrm>
            <a:off x="1220396" y="3828368"/>
            <a:ext cx="2225831" cy="36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edited image</a:t>
            </a:r>
          </a:p>
        </p:txBody>
      </p:sp>
    </p:spTree>
    <p:extLst>
      <p:ext uri="{BB962C8B-B14F-4D97-AF65-F5344CB8AC3E}">
        <p14:creationId xmlns:p14="http://schemas.microsoft.com/office/powerpoint/2010/main" val="4215869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2170-41F6-9C47-B2AF-8CBD188F3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8593" y="369482"/>
            <a:ext cx="4590970" cy="648493"/>
          </a:xfrm>
        </p:spPr>
        <p:txBody>
          <a:bodyPr>
            <a:normAutofit/>
          </a:bodyPr>
          <a:lstStyle/>
          <a:p>
            <a:r>
              <a:rPr lang="en-FR" sz="3600" b="1" dirty="0"/>
              <a:t>Results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B54D-71D6-7D40-85BA-C28AD9B4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fr-FR" dirty="0"/>
              <a:t>12 </a:t>
            </a:r>
            <a:r>
              <a:rPr lang="fr-FR" dirty="0" err="1"/>
              <a:t>Feb</a:t>
            </a:r>
            <a:r>
              <a:rPr lang="fr-FR" dirty="0"/>
              <a:t> 2022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5184-F728-F64B-9E5E-B582DF1F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8275"/>
            <a:ext cx="4114800" cy="365125"/>
          </a:xfrm>
        </p:spPr>
        <p:txBody>
          <a:bodyPr/>
          <a:lstStyle/>
          <a:p>
            <a:r>
              <a:rPr lang="en-FR" dirty="0">
                <a:latin typeface="+mj-lt"/>
              </a:rPr>
              <a:t>Deep Learning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2DC12-4A00-7E48-868A-ADB96E9F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AC655F-52EF-3941-B030-299807980754}" type="slidenum">
              <a:rPr lang="en-FR" smtClean="0"/>
              <a:pPr/>
              <a:t>5</a:t>
            </a:fld>
            <a:endParaRPr lang="en-FR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17BD-DA64-0242-9DFD-FAB3D1310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0" y="593720"/>
            <a:ext cx="461910" cy="2000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84734E-06A7-EB40-9117-E230B7D45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3123" y="588073"/>
            <a:ext cx="461910" cy="2000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7ACED4-5C6B-4C4A-B69A-679EBFE9695E}"/>
              </a:ext>
            </a:extLst>
          </p:cNvPr>
          <p:cNvSpPr txBox="1"/>
          <p:nvPr/>
        </p:nvSpPr>
        <p:spPr>
          <a:xfrm>
            <a:off x="8997779" y="1869380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dirty="0"/>
              <a:t>3. Harmonization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7CC0BCE-BCDE-744F-BA09-5B8442F256B9}"/>
              </a:ext>
            </a:extLst>
          </p:cNvPr>
          <p:cNvSpPr txBox="1"/>
          <p:nvPr/>
        </p:nvSpPr>
        <p:spPr>
          <a:xfrm>
            <a:off x="8997779" y="4764980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dirty="0"/>
              <a:t>4. Animation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94650BF-AB33-A843-930E-80058BB4220B}"/>
              </a:ext>
            </a:extLst>
          </p:cNvPr>
          <p:cNvGrpSpPr/>
          <p:nvPr/>
        </p:nvGrpSpPr>
        <p:grpSpPr>
          <a:xfrm>
            <a:off x="683136" y="892203"/>
            <a:ext cx="7725757" cy="2789401"/>
            <a:chOff x="234043" y="1167565"/>
            <a:chExt cx="11299895" cy="4102843"/>
          </a:xfrm>
        </p:grpSpPr>
        <p:pic>
          <p:nvPicPr>
            <p:cNvPr id="25" name="Picture 2">
              <a:extLst>
                <a:ext uri="{FF2B5EF4-FFF2-40B4-BE49-F238E27FC236}">
                  <a16:creationId xmlns:a16="http://schemas.microsoft.com/office/drawing/2014/main" id="{C2FD9BC3-95E1-1A4E-8398-0926912C9C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4043" y="1769762"/>
              <a:ext cx="4311789" cy="34165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7884C744-2E9E-C944-9D7D-BC82D7CF742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75938" y="1690688"/>
              <a:ext cx="2286000" cy="17907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561A136-4D0C-6C4E-88E4-C378AE2D2EA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61938" y="1689008"/>
              <a:ext cx="2286000" cy="17907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70FB35E4-1B16-0943-9E9C-1365FD50E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47938" y="1689008"/>
              <a:ext cx="2286000" cy="179070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6040A8F-BF6E-6C42-8F1D-D4EDEED07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75938" y="3479708"/>
              <a:ext cx="2286000" cy="17907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0C4D633A-214D-E04B-A650-CF8CD43DF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961938" y="3478028"/>
              <a:ext cx="2286000" cy="179070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C67D9A2B-0DC2-9043-B4C8-38D8607C5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247938" y="3478028"/>
              <a:ext cx="2286000" cy="1790700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E27E203-E9E8-3943-9E8C-1576ADBBFF12}"/>
                </a:ext>
              </a:extLst>
            </p:cNvPr>
            <p:cNvSpPr txBox="1"/>
            <p:nvPr/>
          </p:nvSpPr>
          <p:spPr>
            <a:xfrm>
              <a:off x="6970961" y="1167565"/>
              <a:ext cx="3544887" cy="520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FR" sz="17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Generated image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A62A74B0-755D-0545-8009-05A4745BC192}"/>
              </a:ext>
            </a:extLst>
          </p:cNvPr>
          <p:cNvSpPr txBox="1"/>
          <p:nvPr/>
        </p:nvSpPr>
        <p:spPr>
          <a:xfrm>
            <a:off x="1368140" y="882675"/>
            <a:ext cx="242364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Trained image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B35350-5D36-2140-BCB7-4C58CAB50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136" y="3948722"/>
            <a:ext cx="3175000" cy="212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D5B4001-3A40-8D4A-A5FF-9DBBF5143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782875"/>
            <a:ext cx="2286747" cy="2249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2800F45-6E8D-6E4B-B869-9C7311C21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5347" y="3781733"/>
            <a:ext cx="2250149" cy="2250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838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2170-41F6-9C47-B2AF-8CBD188F3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8593" y="369482"/>
            <a:ext cx="4590970" cy="648493"/>
          </a:xfrm>
        </p:spPr>
        <p:txBody>
          <a:bodyPr>
            <a:normAutofit/>
          </a:bodyPr>
          <a:lstStyle/>
          <a:p>
            <a:r>
              <a:rPr lang="en-FR" sz="3600" b="1" dirty="0"/>
              <a:t>InPainting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B54D-71D6-7D40-85BA-C28AD9B4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fr-FR" dirty="0"/>
              <a:t>12 </a:t>
            </a:r>
            <a:r>
              <a:rPr lang="fr-FR" dirty="0" err="1"/>
              <a:t>Feb</a:t>
            </a:r>
            <a:r>
              <a:rPr lang="fr-FR" dirty="0"/>
              <a:t> 2022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5184-F728-F64B-9E5E-B582DF1F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8275"/>
            <a:ext cx="4114800" cy="365125"/>
          </a:xfrm>
        </p:spPr>
        <p:txBody>
          <a:bodyPr/>
          <a:lstStyle/>
          <a:p>
            <a:r>
              <a:rPr lang="en-FR" dirty="0">
                <a:latin typeface="+mj-lt"/>
              </a:rPr>
              <a:t>Deep Learning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2DC12-4A00-7E48-868A-ADB96E9F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AC655F-52EF-3941-B030-299807980754}" type="slidenum">
              <a:rPr lang="en-FR" smtClean="0"/>
              <a:pPr/>
              <a:t>6</a:t>
            </a:fld>
            <a:endParaRPr lang="en-FR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17BD-DA64-0242-9DFD-FAB3D1310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0" y="593720"/>
            <a:ext cx="461910" cy="2000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84734E-06A7-EB40-9117-E230B7D45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078" y="593720"/>
            <a:ext cx="461910" cy="20002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300327D-1751-0D41-9EA2-12041B74F64F}"/>
              </a:ext>
            </a:extLst>
          </p:cNvPr>
          <p:cNvSpPr txBox="1"/>
          <p:nvPr/>
        </p:nvSpPr>
        <p:spPr>
          <a:xfrm>
            <a:off x="592190" y="1493523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Patch filling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D8D2D20-7D0A-4349-B32E-F5637D63BC12}"/>
              </a:ext>
            </a:extLst>
          </p:cNvPr>
          <p:cNvSpPr txBox="1"/>
          <p:nvPr/>
        </p:nvSpPr>
        <p:spPr>
          <a:xfrm>
            <a:off x="7832592" y="1458802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Shape of the patch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F8DAEC-3B30-7847-A4F5-5B5402ABD25B}"/>
              </a:ext>
            </a:extLst>
          </p:cNvPr>
          <p:cNvSpPr txBox="1"/>
          <p:nvPr/>
        </p:nvSpPr>
        <p:spPr>
          <a:xfrm>
            <a:off x="2969603" y="1458803"/>
            <a:ext cx="4345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Complexity of the background</a:t>
            </a:r>
          </a:p>
        </p:txBody>
      </p:sp>
    </p:spTree>
    <p:extLst>
      <p:ext uri="{BB962C8B-B14F-4D97-AF65-F5344CB8AC3E}">
        <p14:creationId xmlns:p14="http://schemas.microsoft.com/office/powerpoint/2010/main" val="695711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2170-41F6-9C47-B2AF-8CBD188F3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8593" y="369482"/>
            <a:ext cx="4590970" cy="648493"/>
          </a:xfrm>
        </p:spPr>
        <p:txBody>
          <a:bodyPr>
            <a:normAutofit/>
          </a:bodyPr>
          <a:lstStyle/>
          <a:p>
            <a:r>
              <a:rPr lang="en-FR" sz="3600" b="1" dirty="0"/>
              <a:t>InPainting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B54D-71D6-7D40-85BA-C28AD9B4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fr-FR" dirty="0"/>
              <a:t>12 </a:t>
            </a:r>
            <a:r>
              <a:rPr lang="fr-FR" dirty="0" err="1"/>
              <a:t>Feb</a:t>
            </a:r>
            <a:r>
              <a:rPr lang="fr-FR" dirty="0"/>
              <a:t> 2022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5184-F728-F64B-9E5E-B582DF1F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8275"/>
            <a:ext cx="4114800" cy="365125"/>
          </a:xfrm>
        </p:spPr>
        <p:txBody>
          <a:bodyPr/>
          <a:lstStyle/>
          <a:p>
            <a:r>
              <a:rPr lang="en-FR" dirty="0">
                <a:latin typeface="+mj-lt"/>
              </a:rPr>
              <a:t>Deep Learning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2DC12-4A00-7E48-868A-ADB96E9F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AC655F-52EF-3941-B030-299807980754}" type="slidenum">
              <a:rPr lang="en-FR" smtClean="0"/>
              <a:pPr/>
              <a:t>7</a:t>
            </a:fld>
            <a:endParaRPr lang="en-FR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17BD-DA64-0242-9DFD-FAB3D1310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0" y="593720"/>
            <a:ext cx="461910" cy="2000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84734E-06A7-EB40-9117-E230B7D45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078" y="593720"/>
            <a:ext cx="461910" cy="20002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300327D-1751-0D41-9EA2-12041B74F64F}"/>
              </a:ext>
            </a:extLst>
          </p:cNvPr>
          <p:cNvSpPr txBox="1"/>
          <p:nvPr/>
        </p:nvSpPr>
        <p:spPr>
          <a:xfrm>
            <a:off x="592190" y="1493523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>
                <a:solidFill>
                  <a:srgbClr val="FB796C"/>
                </a:solidFill>
              </a:rPr>
              <a:t>Patch filling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5E8F20-A16F-184F-8132-85DE193CD273}"/>
              </a:ext>
            </a:extLst>
          </p:cNvPr>
          <p:cNvSpPr txBox="1"/>
          <p:nvPr/>
        </p:nvSpPr>
        <p:spPr>
          <a:xfrm>
            <a:off x="818593" y="2424131"/>
            <a:ext cx="2151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i="1" dirty="0"/>
              <a:t>Na</a:t>
            </a:r>
            <a:r>
              <a:rPr lang="en-GB" sz="2400" i="1" dirty="0" err="1"/>
              <a:t>ï</a:t>
            </a:r>
            <a:r>
              <a:rPr lang="en-FR" sz="2400" i="1" dirty="0"/>
              <a:t>ve Filling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E2D772-C302-F647-A4ED-E7B60F4F5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0" y="2396016"/>
            <a:ext cx="3947757" cy="29608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8C8CFA-EF5C-BF48-B4F5-43A418D338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9600" b="1117"/>
          <a:stretch/>
        </p:blipFill>
        <p:spPr>
          <a:xfrm>
            <a:off x="7474922" y="2277709"/>
            <a:ext cx="3947756" cy="293791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5AD163B-DCA8-8141-B380-3012DB537EAF}"/>
              </a:ext>
            </a:extLst>
          </p:cNvPr>
          <p:cNvSpPr txBox="1"/>
          <p:nvPr/>
        </p:nvSpPr>
        <p:spPr>
          <a:xfrm>
            <a:off x="7832592" y="1458802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Shape of the patch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B8BFD4-6939-9742-87BD-073A2E1721E8}"/>
              </a:ext>
            </a:extLst>
          </p:cNvPr>
          <p:cNvSpPr txBox="1"/>
          <p:nvPr/>
        </p:nvSpPr>
        <p:spPr>
          <a:xfrm>
            <a:off x="2969603" y="1458803"/>
            <a:ext cx="4345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Complexity of the background</a:t>
            </a:r>
          </a:p>
        </p:txBody>
      </p:sp>
    </p:spTree>
    <p:extLst>
      <p:ext uri="{BB962C8B-B14F-4D97-AF65-F5344CB8AC3E}">
        <p14:creationId xmlns:p14="http://schemas.microsoft.com/office/powerpoint/2010/main" val="3586410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2170-41F6-9C47-B2AF-8CBD188F3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8593" y="369482"/>
            <a:ext cx="4590970" cy="648493"/>
          </a:xfrm>
        </p:spPr>
        <p:txBody>
          <a:bodyPr>
            <a:normAutofit/>
          </a:bodyPr>
          <a:lstStyle/>
          <a:p>
            <a:r>
              <a:rPr lang="en-FR" sz="3600" b="1" dirty="0"/>
              <a:t>InPainting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B54D-71D6-7D40-85BA-C28AD9B4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fr-FR" dirty="0"/>
              <a:t>12 </a:t>
            </a:r>
            <a:r>
              <a:rPr lang="fr-FR" dirty="0" err="1"/>
              <a:t>Feb</a:t>
            </a:r>
            <a:r>
              <a:rPr lang="fr-FR" dirty="0"/>
              <a:t> 2022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5184-F728-F64B-9E5E-B582DF1F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8275"/>
            <a:ext cx="4114800" cy="365125"/>
          </a:xfrm>
        </p:spPr>
        <p:txBody>
          <a:bodyPr/>
          <a:lstStyle/>
          <a:p>
            <a:r>
              <a:rPr lang="en-FR" dirty="0">
                <a:latin typeface="+mj-lt"/>
              </a:rPr>
              <a:t>Deep Learning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2DC12-4A00-7E48-868A-ADB96E9F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AC655F-52EF-3941-B030-299807980754}" type="slidenum">
              <a:rPr lang="en-FR" smtClean="0"/>
              <a:pPr/>
              <a:t>8</a:t>
            </a:fld>
            <a:endParaRPr lang="en-FR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17BD-DA64-0242-9DFD-FAB3D1310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0" y="593720"/>
            <a:ext cx="461910" cy="2000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84734E-06A7-EB40-9117-E230B7D45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078" y="593720"/>
            <a:ext cx="461910" cy="20002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F1D2AAD-ED9B-A046-BF83-732679D780F9}"/>
              </a:ext>
            </a:extLst>
          </p:cNvPr>
          <p:cNvSpPr txBox="1"/>
          <p:nvPr/>
        </p:nvSpPr>
        <p:spPr>
          <a:xfrm>
            <a:off x="7832592" y="1458802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Shape of the patch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00327D-1751-0D41-9EA2-12041B74F64F}"/>
              </a:ext>
            </a:extLst>
          </p:cNvPr>
          <p:cNvSpPr txBox="1"/>
          <p:nvPr/>
        </p:nvSpPr>
        <p:spPr>
          <a:xfrm>
            <a:off x="592190" y="1493523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>
                <a:solidFill>
                  <a:srgbClr val="FB796C"/>
                </a:solidFill>
              </a:rPr>
              <a:t>Patch filling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31A3D0-30C4-2145-9805-FCA97B072ADE}"/>
              </a:ext>
            </a:extLst>
          </p:cNvPr>
          <p:cNvSpPr txBox="1"/>
          <p:nvPr/>
        </p:nvSpPr>
        <p:spPr>
          <a:xfrm>
            <a:off x="2969603" y="1458803"/>
            <a:ext cx="4345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Complexity of the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5E8F20-A16F-184F-8132-85DE193CD273}"/>
              </a:ext>
            </a:extLst>
          </p:cNvPr>
          <p:cNvSpPr txBox="1"/>
          <p:nvPr/>
        </p:nvSpPr>
        <p:spPr>
          <a:xfrm>
            <a:off x="818593" y="2424131"/>
            <a:ext cx="21510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Average color</a:t>
            </a:r>
          </a:p>
          <a:p>
            <a:r>
              <a:rPr lang="en-FR" sz="2400" i="1" dirty="0"/>
              <a:t>Filling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46EA84E-1B4B-A447-8E3A-B22EB5B526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078" y="2396016"/>
            <a:ext cx="3947757" cy="29608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7B8AF22-B4BC-E34C-BDC3-607DEFF35562}"/>
              </a:ext>
            </a:extLst>
          </p:cNvPr>
          <p:cNvSpPr/>
          <p:nvPr/>
        </p:nvSpPr>
        <p:spPr>
          <a:xfrm>
            <a:off x="4038600" y="3429000"/>
            <a:ext cx="167640" cy="132588"/>
          </a:xfrm>
          <a:prstGeom prst="rect">
            <a:avLst/>
          </a:prstGeom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82474B-94D3-E544-A8CA-7024244F65A8}"/>
              </a:ext>
            </a:extLst>
          </p:cNvPr>
          <p:cNvSpPr/>
          <p:nvPr/>
        </p:nvSpPr>
        <p:spPr>
          <a:xfrm>
            <a:off x="5192268" y="3504438"/>
            <a:ext cx="167640" cy="132588"/>
          </a:xfrm>
          <a:prstGeom prst="rect">
            <a:avLst/>
          </a:prstGeom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A32F2B4-56FD-F54D-831A-6B82858BF90E}"/>
              </a:ext>
            </a:extLst>
          </p:cNvPr>
          <p:cNvSpPr/>
          <p:nvPr/>
        </p:nvSpPr>
        <p:spPr>
          <a:xfrm>
            <a:off x="6633336" y="3382137"/>
            <a:ext cx="270383" cy="226314"/>
          </a:xfrm>
          <a:prstGeom prst="rect">
            <a:avLst/>
          </a:prstGeom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FD36E4-F9C2-8241-B70C-CD99967F7644}"/>
              </a:ext>
            </a:extLst>
          </p:cNvPr>
          <p:cNvSpPr/>
          <p:nvPr/>
        </p:nvSpPr>
        <p:spPr>
          <a:xfrm>
            <a:off x="5980176" y="4644390"/>
            <a:ext cx="167640" cy="2385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6B876D1-7FA8-044D-AA64-72494E8976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4622" y="2396016"/>
            <a:ext cx="4140568" cy="30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348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2170-41F6-9C47-B2AF-8CBD188F3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18593" y="369482"/>
            <a:ext cx="4590970" cy="648493"/>
          </a:xfrm>
        </p:spPr>
        <p:txBody>
          <a:bodyPr>
            <a:normAutofit/>
          </a:bodyPr>
          <a:lstStyle/>
          <a:p>
            <a:r>
              <a:rPr lang="en-FR" sz="3600" b="1" dirty="0"/>
              <a:t>InPainting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B54D-71D6-7D40-85BA-C28AD9B42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743200" cy="365125"/>
          </a:xfrm>
        </p:spPr>
        <p:txBody>
          <a:bodyPr/>
          <a:lstStyle/>
          <a:p>
            <a:r>
              <a:rPr lang="fr-FR" dirty="0"/>
              <a:t>12 </a:t>
            </a:r>
            <a:r>
              <a:rPr lang="fr-FR" dirty="0" err="1"/>
              <a:t>Feb</a:t>
            </a:r>
            <a:r>
              <a:rPr lang="fr-FR" dirty="0"/>
              <a:t> 2022</a:t>
            </a:r>
            <a:endParaRPr lang="en-FR" dirty="0">
              <a:latin typeface="+mj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75184-F728-F64B-9E5E-B582DF1F6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8275"/>
            <a:ext cx="4114800" cy="365125"/>
          </a:xfrm>
        </p:spPr>
        <p:txBody>
          <a:bodyPr/>
          <a:lstStyle/>
          <a:p>
            <a:r>
              <a:rPr lang="en-FR" dirty="0">
                <a:latin typeface="+mj-lt"/>
              </a:rPr>
              <a:t>Deep Learning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2DC12-4A00-7E48-868A-ADB96E9F6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13AC655F-52EF-3941-B030-299807980754}" type="slidenum">
              <a:rPr lang="en-FR" smtClean="0"/>
              <a:pPr/>
              <a:t>9</a:t>
            </a:fld>
            <a:endParaRPr lang="en-FR"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4E17BD-DA64-0242-9DFD-FAB3D1310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80" y="593720"/>
            <a:ext cx="461910" cy="2000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84734E-06A7-EB40-9117-E230B7D45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078" y="593720"/>
            <a:ext cx="461910" cy="20002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F1D2AAD-ED9B-A046-BF83-732679D780F9}"/>
              </a:ext>
            </a:extLst>
          </p:cNvPr>
          <p:cNvSpPr txBox="1"/>
          <p:nvPr/>
        </p:nvSpPr>
        <p:spPr>
          <a:xfrm>
            <a:off x="7832592" y="1458802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/>
              <a:t>Shape of the patch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00327D-1751-0D41-9EA2-12041B74F64F}"/>
              </a:ext>
            </a:extLst>
          </p:cNvPr>
          <p:cNvSpPr txBox="1"/>
          <p:nvPr/>
        </p:nvSpPr>
        <p:spPr>
          <a:xfrm>
            <a:off x="592190" y="1493523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>
                <a:solidFill>
                  <a:srgbClr val="000000"/>
                </a:solidFill>
              </a:rPr>
              <a:t>Patch filling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31A3D0-30C4-2145-9805-FCA97B072ADE}"/>
              </a:ext>
            </a:extLst>
          </p:cNvPr>
          <p:cNvSpPr txBox="1"/>
          <p:nvPr/>
        </p:nvSpPr>
        <p:spPr>
          <a:xfrm>
            <a:off x="2969603" y="1458803"/>
            <a:ext cx="4345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FR" sz="2400" dirty="0">
                <a:solidFill>
                  <a:srgbClr val="FB796C"/>
                </a:solidFill>
              </a:rPr>
              <a:t>Complexity of the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5E8F20-A16F-184F-8132-85DE193CD273}"/>
              </a:ext>
            </a:extLst>
          </p:cNvPr>
          <p:cNvSpPr txBox="1"/>
          <p:nvPr/>
        </p:nvSpPr>
        <p:spPr>
          <a:xfrm>
            <a:off x="818593" y="2424131"/>
            <a:ext cx="2151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Uniform </a:t>
            </a:r>
            <a:endParaRPr lang="en-FR" sz="2400" i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2F55BD-4FB8-E64B-9255-5968455D24B4}"/>
              </a:ext>
            </a:extLst>
          </p:cNvPr>
          <p:cNvSpPr txBox="1"/>
          <p:nvPr/>
        </p:nvSpPr>
        <p:spPr>
          <a:xfrm>
            <a:off x="826675" y="4421231"/>
            <a:ext cx="2151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Complex </a:t>
            </a:r>
            <a:endParaRPr lang="en-FR" sz="2400" i="1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DA8FBD8-FC43-DB4B-B82F-DEE08402F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8392" y="1989908"/>
            <a:ext cx="2743199" cy="204215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C12DE81-F5B9-5148-9FC1-08598BEF87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2189" y="2036830"/>
            <a:ext cx="2660316" cy="199523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33C9D61-D553-B84A-B303-21FBEF58CA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0214" y="1976715"/>
            <a:ext cx="2740469" cy="205535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BBB79A1-079A-D649-AB44-0E5DA55811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50367" y="4111174"/>
            <a:ext cx="2660316" cy="199523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1F6AFB7-BEDD-CE45-B70D-6B523B128F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18392" y="4101507"/>
            <a:ext cx="2743198" cy="20421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F963281-0863-9347-A927-8AC7AD70B4A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02189" y="4098901"/>
            <a:ext cx="2740469" cy="205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78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9398</TotalTime>
  <Words>292</Words>
  <Application>Microsoft Macintosh PowerPoint</Application>
  <PresentationFormat>Widescreen</PresentationFormat>
  <Paragraphs>114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 Light</vt:lpstr>
      <vt:lpstr>Times New Roman</vt:lpstr>
      <vt:lpstr>Calibri</vt:lpstr>
      <vt:lpstr>Wingdings</vt:lpstr>
      <vt:lpstr>Arial</vt:lpstr>
      <vt:lpstr>Office Theme</vt:lpstr>
      <vt:lpstr>Inpainting with SinGANs</vt:lpstr>
      <vt:lpstr>Introduction &amp; Motivation</vt:lpstr>
      <vt:lpstr>What are SinGANs?</vt:lpstr>
      <vt:lpstr>Results</vt:lpstr>
      <vt:lpstr>Results</vt:lpstr>
      <vt:lpstr>InPainting</vt:lpstr>
      <vt:lpstr>InPainting</vt:lpstr>
      <vt:lpstr>InPainting</vt:lpstr>
      <vt:lpstr>InPainting</vt:lpstr>
      <vt:lpstr>InPainting</vt:lpstr>
      <vt:lpstr>InPainting</vt:lpstr>
      <vt:lpstr>Conclusion &amp;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Self-Supervised Feature Learning</dc:title>
  <dc:creator>Dervishi Megi  BC 2020</dc:creator>
  <cp:lastModifiedBy>Dervishi Megi  BC 2020</cp:lastModifiedBy>
  <cp:revision>253</cp:revision>
  <dcterms:created xsi:type="dcterms:W3CDTF">2021-01-16T13:04:12Z</dcterms:created>
  <dcterms:modified xsi:type="dcterms:W3CDTF">2022-02-17T13:25:50Z</dcterms:modified>
</cp:coreProperties>
</file>

<file path=docProps/thumbnail.jpeg>
</file>